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753600" cy="73152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inion Pro 1" panose="020B0604020202020204" charset="0"/>
      <p:regular r:id="rId18"/>
    </p:embeddedFont>
    <p:embeddedFont>
      <p:font typeface="Minion Pro 2" panose="020B0604020202020204" charset="0"/>
      <p:regular r:id="rId19"/>
    </p:embeddedFont>
    <p:embeddedFont>
      <p:font typeface="Montserrat Classic" panose="020B0604020202020204" charset="0"/>
      <p:regular r:id="rId20"/>
    </p:embeddedFont>
    <p:embeddedFont>
      <p:font typeface="Montserrat Classic Bold" panose="020B0604020202020204" charset="0"/>
      <p:regular r:id="rId21"/>
    </p:embeddedFont>
    <p:embeddedFont>
      <p:font typeface="Montserrat Light" panose="00000400000000000000" pitchFamily="2" charset="0"/>
      <p:regular r:id="rId22"/>
      <p:italic r:id="rId23"/>
    </p:embeddedFont>
    <p:embeddedFont>
      <p:font typeface="Montserrat Light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6435D-448D-5A9F-33FB-52AB89083422}" v="4" dt="2023-05-25T16:59:34.491"/>
    <p1510:client id="{299B8FB9-BE8E-E33F-27CF-1DB6CB0F7B62}" v="128" dt="2023-08-01T16:06:51.098"/>
    <p1510:client id="{6DF9BAD3-AEF8-AD78-7AE7-23EA72AA799C}" v="22" dt="2023-08-01T15:56:04.379"/>
    <p1510:client id="{FD53C210-CD9C-452D-D34C-879135A79FD3}" v="1" dt="2023-08-01T16:08:41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17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258051"/>
            <a:ext cx="9744539" cy="205963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86442" y="6050947"/>
            <a:ext cx="7569121" cy="459319"/>
            <a:chOff x="0" y="0"/>
            <a:chExt cx="10092162" cy="612426"/>
          </a:xfrm>
        </p:grpSpPr>
        <p:sp>
          <p:nvSpPr>
            <p:cNvPr id="4" name="TextBox 4"/>
            <p:cNvSpPr txBox="1"/>
            <p:nvPr/>
          </p:nvSpPr>
          <p:spPr>
            <a:xfrm>
              <a:off x="0" y="-28575"/>
              <a:ext cx="4749800" cy="641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72"/>
                </a:lnSpc>
              </a:pPr>
              <a:r>
                <a:rPr lang="en-US" sz="1408" spc="154">
                  <a:solidFill>
                    <a:srgbClr val="FFFFFF"/>
                  </a:solidFill>
                  <a:latin typeface="Montserrat Light"/>
                </a:rPr>
                <a:t>EXECUTIVE DIRECTOR</a:t>
              </a:r>
            </a:p>
            <a:p>
              <a:pPr>
                <a:lnSpc>
                  <a:spcPts val="1972"/>
                </a:lnSpc>
              </a:pPr>
              <a:r>
                <a:rPr lang="en-US" sz="1408" spc="154">
                  <a:solidFill>
                    <a:srgbClr val="FFFFFF"/>
                  </a:solidFill>
                  <a:latin typeface="Montserrat Light"/>
                </a:rPr>
                <a:t>AMY PFEIFER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625062" y="146939"/>
              <a:ext cx="3467100" cy="310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72"/>
                </a:lnSpc>
              </a:pPr>
              <a:r>
                <a:rPr lang="en-US" sz="1408" spc="154">
                  <a:solidFill>
                    <a:srgbClr val="FFFFFF"/>
                  </a:solidFill>
                  <a:latin typeface="Montserrat Light"/>
                </a:rPr>
                <a:t>JANUARY 2023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449943" y="6235376"/>
            <a:ext cx="668882" cy="1082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5412452" y="6241780"/>
            <a:ext cx="668882" cy="1082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7469" y="1433705"/>
            <a:ext cx="7613091" cy="285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33185" y="2012397"/>
            <a:ext cx="7887230" cy="46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3140" spc="219">
                <a:solidFill>
                  <a:srgbClr val="EA6D1F"/>
                </a:solidFill>
                <a:latin typeface="Montserrat Classic"/>
              </a:rPr>
              <a:t>ARIZONA CHARITABLE TAX CREDIT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30938" y="2513217"/>
            <a:ext cx="4691724" cy="46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3140" spc="219">
                <a:solidFill>
                  <a:srgbClr val="EA6D1F"/>
                </a:solidFill>
                <a:latin typeface="Montserrat Classic"/>
              </a:rPr>
              <a:t>FOR CORPORATIONS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09494" y="3037849"/>
            <a:ext cx="4384973" cy="425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1"/>
              </a:lnSpc>
            </a:pPr>
            <a:r>
              <a:rPr lang="en-US" sz="2540" spc="177">
                <a:solidFill>
                  <a:srgbClr val="004063"/>
                </a:solidFill>
                <a:latin typeface="Minion Pro 1"/>
              </a:rPr>
              <a:t>Private Education Tax Credit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6767" y="3735223"/>
            <a:ext cx="7848473" cy="102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Minion Pro 2"/>
              </a:rPr>
              <a:t>If your company pays Arizona state taxes, you can redirect all or a portion of those taxes to support BHGH scholars in their pursuit of a quality education!</a:t>
            </a:r>
          </a:p>
          <a:p>
            <a:pPr algn="ctr">
              <a:lnSpc>
                <a:spcPts val="2659"/>
              </a:lnSpc>
            </a:pPr>
            <a:endParaRPr lang="en-US" sz="1899">
              <a:solidFill>
                <a:srgbClr val="000000"/>
              </a:solidFill>
              <a:latin typeface="Minion Pro 2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7470" y="456111"/>
            <a:ext cx="2110610" cy="8442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7470" y="1452755"/>
            <a:ext cx="7613091" cy="285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25054" b="21628"/>
          <a:stretch>
            <a:fillRect/>
          </a:stretch>
        </p:blipFill>
        <p:spPr>
          <a:xfrm>
            <a:off x="0" y="3831945"/>
            <a:ext cx="9842157" cy="393560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84507" y="1728980"/>
            <a:ext cx="8037573" cy="1556713"/>
            <a:chOff x="0" y="0"/>
            <a:chExt cx="10716764" cy="2075618"/>
          </a:xfrm>
        </p:grpSpPr>
        <p:sp>
          <p:nvSpPr>
            <p:cNvPr id="5" name="TextBox 5"/>
            <p:cNvSpPr txBox="1"/>
            <p:nvPr/>
          </p:nvSpPr>
          <p:spPr>
            <a:xfrm>
              <a:off x="27568" y="9525"/>
              <a:ext cx="10651425" cy="626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11"/>
                </a:lnSpc>
              </a:pPr>
              <a:r>
                <a:rPr lang="en-US" sz="3140" spc="219">
                  <a:solidFill>
                    <a:srgbClr val="EA6D1F"/>
                  </a:solidFill>
                  <a:latin typeface="Montserrat Classic Bold"/>
                </a:rPr>
                <a:t>ABOUT US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42088"/>
              <a:ext cx="10716764" cy="1233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35"/>
                </a:lnSpc>
              </a:pPr>
              <a:r>
                <a:rPr lang="en-US" sz="1811" spc="72">
                  <a:solidFill>
                    <a:srgbClr val="888888"/>
                  </a:solidFill>
                  <a:latin typeface="Montserrat Light"/>
                </a:rPr>
                <a:t>The mission of Boys Hope Girls Hope (BHGH) is to nurture and guide motivated young people in need to become well-educated, career-ready men and women for others.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67470" y="456111"/>
            <a:ext cx="2110610" cy="8442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7470" y="1452755"/>
            <a:ext cx="7613091" cy="285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22764" r="16903"/>
          <a:stretch>
            <a:fillRect/>
          </a:stretch>
        </p:blipFill>
        <p:spPr>
          <a:xfrm>
            <a:off x="1009979" y="2143293"/>
            <a:ext cx="3513375" cy="388226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777138" y="2072647"/>
            <a:ext cx="4657309" cy="3573863"/>
            <a:chOff x="0" y="9525"/>
            <a:chExt cx="6209745" cy="4765151"/>
          </a:xfrm>
        </p:grpSpPr>
        <p:sp>
          <p:nvSpPr>
            <p:cNvPr id="5" name="TextBox 5"/>
            <p:cNvSpPr txBox="1"/>
            <p:nvPr/>
          </p:nvSpPr>
          <p:spPr>
            <a:xfrm>
              <a:off x="0" y="9525"/>
              <a:ext cx="6209745" cy="626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11"/>
                </a:lnSpc>
              </a:pPr>
              <a:r>
                <a:rPr lang="en-US" sz="3140" spc="219">
                  <a:solidFill>
                    <a:srgbClr val="EA6D1F"/>
                  </a:solidFill>
                  <a:latin typeface="Montserrat Classic Bold"/>
                </a:rPr>
                <a:t>WE PROVIDE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60410"/>
              <a:ext cx="6186797" cy="3714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90525" lvl="1" indent="-194945">
                <a:lnSpc>
                  <a:spcPts val="3713"/>
                </a:lnSpc>
                <a:buFont typeface="Arial"/>
                <a:buChar char="•"/>
              </a:pPr>
              <a:r>
                <a:rPr lang="en-US" spc="72" dirty="0">
                  <a:solidFill>
                    <a:srgbClr val="888888"/>
                  </a:solidFill>
                  <a:latin typeface="Montserrat Light"/>
                </a:rPr>
                <a:t>Educational Scholarships</a:t>
              </a:r>
              <a:endParaRPr lang="en-US" dirty="0"/>
            </a:p>
            <a:p>
              <a:pPr marL="390525" lvl="1" indent="-194945">
                <a:lnSpc>
                  <a:spcPts val="3713"/>
                </a:lnSpc>
                <a:buFont typeface="Arial"/>
                <a:buChar char="•"/>
              </a:pPr>
              <a:r>
                <a:rPr lang="en-US" spc="72" dirty="0">
                  <a:solidFill>
                    <a:srgbClr val="888888"/>
                  </a:solidFill>
                  <a:latin typeface="Montserrat Light"/>
                </a:rPr>
                <a:t>Academic Support and Supplies</a:t>
              </a:r>
            </a:p>
            <a:p>
              <a:pPr marL="390525" lvl="1" indent="-194945">
                <a:lnSpc>
                  <a:spcPts val="3713"/>
                </a:lnSpc>
                <a:buFont typeface="Arial"/>
                <a:buChar char="•"/>
              </a:pPr>
              <a:r>
                <a:rPr lang="en-US" spc="72" dirty="0">
                  <a:solidFill>
                    <a:srgbClr val="888888"/>
                  </a:solidFill>
                  <a:latin typeface="Montserrat Light"/>
                </a:rPr>
                <a:t>Enrichment Opportunities</a:t>
              </a:r>
            </a:p>
            <a:p>
              <a:pPr marL="390525" lvl="1" indent="-194945">
                <a:lnSpc>
                  <a:spcPts val="3713"/>
                </a:lnSpc>
                <a:buFont typeface="Arial"/>
                <a:buChar char="•"/>
              </a:pPr>
              <a:r>
                <a:rPr lang="en-US" spc="72" dirty="0">
                  <a:solidFill>
                    <a:srgbClr val="888888"/>
                  </a:solidFill>
                  <a:latin typeface="Montserrat Light"/>
                </a:rPr>
                <a:t>Other Resources Needed to Reach Their Full Potential.</a:t>
              </a:r>
            </a:p>
            <a:p>
              <a:pPr>
                <a:lnSpc>
                  <a:spcPts val="3713"/>
                </a:lnSpc>
              </a:pPr>
              <a:endParaRPr lang="en-US" sz="1811" spc="72">
                <a:solidFill>
                  <a:srgbClr val="888888"/>
                </a:solidFill>
                <a:latin typeface="Montserrat Light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67470" y="456111"/>
            <a:ext cx="2110610" cy="8442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7469" y="1452755"/>
            <a:ext cx="7613091" cy="285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7469" y="1528506"/>
            <a:ext cx="7600950" cy="92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3140" spc="219">
                <a:solidFill>
                  <a:srgbClr val="EA6D1F"/>
                </a:solidFill>
                <a:latin typeface="Montserrat Classic Bold"/>
              </a:rPr>
              <a:t>WHY PRIVATE/CATHOLIC EDUCATION?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541085" y="2491156"/>
            <a:ext cx="4653719" cy="1551240"/>
            <a:chOff x="0" y="0"/>
            <a:chExt cx="6204958" cy="2068319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2068319" cy="2068319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888888">
                  <a:alpha val="9804"/>
                </a:srgbClr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35226" y="563242"/>
              <a:ext cx="1287520" cy="922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79"/>
                </a:lnSpc>
              </a:pPr>
              <a:r>
                <a:rPr lang="en-US" sz="771" spc="30">
                  <a:solidFill>
                    <a:srgbClr val="004063"/>
                  </a:solidFill>
                  <a:latin typeface="Montserrat Light Bold"/>
                </a:rPr>
                <a:t>99% of students at Catholic schools graduate from high school</a:t>
              </a:r>
            </a:p>
            <a:p>
              <a:pPr algn="ctr">
                <a:lnSpc>
                  <a:spcPts val="997"/>
                </a:lnSpc>
              </a:pPr>
              <a:endParaRPr lang="en-US" sz="771" spc="30">
                <a:solidFill>
                  <a:srgbClr val="004063"/>
                </a:solidFill>
                <a:latin typeface="Montserrat Light Bold"/>
              </a:endParaRP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2068319" y="0"/>
              <a:ext cx="2068319" cy="2068319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888888">
                  <a:alpha val="9804"/>
                </a:srgbClr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237498" y="563242"/>
              <a:ext cx="1793168" cy="922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79"/>
                </a:lnSpc>
              </a:pPr>
              <a:r>
                <a:rPr lang="en-US" sz="771" spc="30">
                  <a:solidFill>
                    <a:srgbClr val="004063"/>
                  </a:solidFill>
                  <a:latin typeface="Montserrat Light Bold"/>
                </a:rPr>
                <a:t>97% of these graduates go on to post-secondary education or enter the military</a:t>
              </a:r>
            </a:p>
            <a:p>
              <a:pPr algn="ctr">
                <a:lnSpc>
                  <a:spcPts val="997"/>
                </a:lnSpc>
              </a:pPr>
              <a:endParaRPr lang="en-US" sz="771" spc="30">
                <a:solidFill>
                  <a:srgbClr val="004063"/>
                </a:solidFill>
                <a:latin typeface="Montserrat Light Bold"/>
              </a:endParaRP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136639" y="0"/>
              <a:ext cx="2068319" cy="2068319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888888">
                  <a:alpha val="9804"/>
                </a:srgbClr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4347955" y="546557"/>
              <a:ext cx="1793168" cy="1103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79"/>
                </a:lnSpc>
              </a:pPr>
              <a:r>
                <a:rPr lang="en-US" sz="771" spc="30">
                  <a:solidFill>
                    <a:srgbClr val="004063"/>
                  </a:solidFill>
                  <a:latin typeface="Montserrat Light Bold"/>
                </a:rPr>
                <a:t>Graduates of Catholic schools are among the highest recipients of university scholarships</a:t>
              </a:r>
            </a:p>
            <a:p>
              <a:pPr>
                <a:lnSpc>
                  <a:spcPts val="1079"/>
                </a:lnSpc>
              </a:pPr>
              <a:endParaRPr lang="en-US" sz="771" spc="30">
                <a:solidFill>
                  <a:srgbClr val="004063"/>
                </a:solidFill>
                <a:latin typeface="Montserrat Light Bold"/>
              </a:endParaRPr>
            </a:p>
            <a:p>
              <a:pPr algn="ctr">
                <a:lnSpc>
                  <a:spcPts val="997"/>
                </a:lnSpc>
              </a:pPr>
              <a:endParaRPr lang="en-US" sz="771" spc="30">
                <a:solidFill>
                  <a:srgbClr val="004063"/>
                </a:solidFill>
                <a:latin typeface="Montserrat Light Bold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7470" y="456111"/>
            <a:ext cx="2110610" cy="84424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77232" y="4155788"/>
            <a:ext cx="7367762" cy="191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 u="sng" spc="44">
                <a:solidFill>
                  <a:srgbClr val="EA6D1F"/>
                </a:solidFill>
                <a:latin typeface="Montserrat Light Bold"/>
              </a:rPr>
              <a:t>Alliance for Catholic Education (ACE) research indicates: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2678" y="4327873"/>
            <a:ext cx="7487641" cy="2365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91" lvl="1" indent="-118745">
              <a:lnSpc>
                <a:spcPts val="1892"/>
              </a:lnSpc>
              <a:buFont typeface="Arial"/>
              <a:buChar char="•"/>
            </a:pPr>
            <a:r>
              <a:rPr lang="en-US" sz="1100" spc="44">
                <a:solidFill>
                  <a:srgbClr val="004063"/>
                </a:solidFill>
                <a:latin typeface="Montserrat Light Bold"/>
              </a:rPr>
              <a:t>The achievement gap* is smaller in faith-based schools. </a:t>
            </a:r>
          </a:p>
          <a:p>
            <a:pPr marL="237491" lvl="1" indent="-118745">
              <a:lnSpc>
                <a:spcPts val="1892"/>
              </a:lnSpc>
              <a:buFont typeface="Arial"/>
              <a:buChar char="•"/>
            </a:pPr>
            <a:r>
              <a:rPr lang="en-US" sz="1100" spc="44">
                <a:solidFill>
                  <a:srgbClr val="004063"/>
                </a:solidFill>
                <a:latin typeface="Montserrat Light Bold"/>
              </a:rPr>
              <a:t>Students in Catholic and other private schools demonstrate higher academic achievement on average than students from similar backgrounds in public schools. </a:t>
            </a:r>
          </a:p>
          <a:p>
            <a:pPr marL="237491" lvl="1" indent="-118745">
              <a:lnSpc>
                <a:spcPts val="1892"/>
              </a:lnSpc>
              <a:buFont typeface="Arial"/>
              <a:buChar char="•"/>
            </a:pPr>
            <a:r>
              <a:rPr lang="en-US" sz="1100" spc="44">
                <a:solidFill>
                  <a:srgbClr val="004063"/>
                </a:solidFill>
                <a:latin typeface="Montserrat Light Bold"/>
              </a:rPr>
              <a:t>Latino and African American students who attend Catholic schools are more likely to graduate from high school and more likely to graduate from college than their public-school peers. </a:t>
            </a:r>
          </a:p>
          <a:p>
            <a:pPr marL="237491" lvl="1" indent="-118745">
              <a:lnSpc>
                <a:spcPts val="1892"/>
              </a:lnSpc>
              <a:buFont typeface="Arial"/>
              <a:buChar char="•"/>
            </a:pPr>
            <a:r>
              <a:rPr lang="en-US" sz="1100" spc="44">
                <a:solidFill>
                  <a:srgbClr val="004063"/>
                </a:solidFill>
                <a:latin typeface="Montserrat Light Bold"/>
              </a:rPr>
              <a:t>Multi-disadvantaged students benefit most from Catholic schools. </a:t>
            </a:r>
          </a:p>
          <a:p>
            <a:pPr marL="237491" lvl="1" indent="-118745">
              <a:lnSpc>
                <a:spcPts val="1892"/>
              </a:lnSpc>
              <a:buFont typeface="Arial"/>
              <a:buChar char="•"/>
            </a:pPr>
            <a:r>
              <a:rPr lang="en-US" sz="1100" spc="44">
                <a:solidFill>
                  <a:srgbClr val="004063"/>
                </a:solidFill>
                <a:latin typeface="Montserrat Light Bold"/>
              </a:rPr>
              <a:t>Graduates of Catholic schools are likely to earn higher wages.</a:t>
            </a:r>
          </a:p>
          <a:p>
            <a:pPr marL="237491" lvl="1" indent="-118745">
              <a:lnSpc>
                <a:spcPts val="1892"/>
              </a:lnSpc>
              <a:buFont typeface="Arial"/>
              <a:buChar char="•"/>
            </a:pPr>
            <a:r>
              <a:rPr lang="en-US" sz="1100" spc="44">
                <a:solidFill>
                  <a:srgbClr val="004063"/>
                </a:solidFill>
                <a:latin typeface="Montserrat Light Bold"/>
              </a:rPr>
              <a:t>Catholic schools tend to produce graduates who are more civically engaged, more tolerant of diverse views and more committed to service as adults.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7232" y="6760304"/>
            <a:ext cx="8165061" cy="34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spc="40">
                <a:solidFill>
                  <a:srgbClr val="EA6D1F"/>
                </a:solidFill>
                <a:latin typeface="Montserrat Light"/>
              </a:rPr>
              <a:t>*Achievement gap refers to the observed, persistent disparity of educational measures between the performance of groups of students, especially groups defined by socioeconomic status, race/ethnicity and gender.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7470" y="1452755"/>
            <a:ext cx="7613091" cy="285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67470" y="1746346"/>
            <a:ext cx="7670582" cy="4169570"/>
            <a:chOff x="0" y="0"/>
            <a:chExt cx="10227442" cy="5559426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"/>
              <a:ext cx="10227442" cy="1235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11"/>
                </a:lnSpc>
              </a:pPr>
              <a:r>
                <a:rPr lang="en-US" sz="3140" spc="219">
                  <a:solidFill>
                    <a:srgbClr val="EA6D1F"/>
                  </a:solidFill>
                  <a:latin typeface="Montserrat Classic Bold"/>
                </a:rPr>
                <a:t>AZ STATE CORPORATE TAX CREDIT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84132"/>
              <a:ext cx="10189647" cy="3775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35"/>
                </a:lnSpc>
              </a:pPr>
              <a:r>
                <a:rPr lang="en-US" sz="1811" spc="72">
                  <a:solidFill>
                    <a:srgbClr val="888888"/>
                  </a:solidFill>
                  <a:latin typeface="Montserrat Light"/>
                </a:rPr>
                <a:t>The Arizona State Corporate Income Tax Credit allows a corporation (C-Corps, S-Corps and Insurance Companies) to contribute to a qualified STO (School Tuition Organization) and </a:t>
              </a:r>
              <a:r>
                <a:rPr lang="en-US" sz="1811" spc="72">
                  <a:solidFill>
                    <a:srgbClr val="888888"/>
                  </a:solidFill>
                  <a:latin typeface="Montserrat Light Bold"/>
                </a:rPr>
                <a:t>receive a dollar-for-dollar tax credit</a:t>
              </a:r>
              <a:r>
                <a:rPr lang="en-US" sz="1811" spc="72">
                  <a:solidFill>
                    <a:srgbClr val="888888"/>
                  </a:solidFill>
                  <a:latin typeface="Montserrat Light"/>
                </a:rPr>
                <a:t> up to the total amount of their tax liability.</a:t>
              </a:r>
            </a:p>
            <a:p>
              <a:pPr>
                <a:lnSpc>
                  <a:spcPts val="2535"/>
                </a:lnSpc>
              </a:pPr>
              <a:endParaRPr lang="en-US" sz="1811" spc="72">
                <a:solidFill>
                  <a:srgbClr val="888888"/>
                </a:solidFill>
                <a:latin typeface="Montserrat Light"/>
              </a:endParaRPr>
            </a:p>
            <a:p>
              <a:pPr>
                <a:lnSpc>
                  <a:spcPts val="2535"/>
                </a:lnSpc>
              </a:pPr>
              <a:r>
                <a:rPr lang="en-US" sz="1811" spc="72">
                  <a:solidFill>
                    <a:srgbClr val="888888"/>
                  </a:solidFill>
                  <a:latin typeface="Montserrat Light Bold"/>
                </a:rPr>
                <a:t>Donation Deadline: </a:t>
              </a:r>
              <a:r>
                <a:rPr lang="en-US" sz="1811" spc="72">
                  <a:solidFill>
                    <a:srgbClr val="888888"/>
                  </a:solidFill>
                  <a:latin typeface="Montserrat Light"/>
                </a:rPr>
                <a:t>June 30 each year (for the company’s tax filing year)</a:t>
              </a:r>
            </a:p>
            <a:p>
              <a:pPr>
                <a:lnSpc>
                  <a:spcPts val="2535"/>
                </a:lnSpc>
              </a:pPr>
              <a:endParaRPr lang="en-US" sz="1811" spc="72">
                <a:solidFill>
                  <a:srgbClr val="888888"/>
                </a:solidFill>
                <a:latin typeface="Montserrat Light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7470" y="456111"/>
            <a:ext cx="2110610" cy="8442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7470" y="1452755"/>
            <a:ext cx="7613091" cy="285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7470" y="456111"/>
            <a:ext cx="2110610" cy="84424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67470" y="2456304"/>
            <a:ext cx="7613091" cy="4208527"/>
            <a:chOff x="0" y="0"/>
            <a:chExt cx="10150788" cy="561136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44055" b="44055"/>
            <a:stretch>
              <a:fillRect/>
            </a:stretch>
          </p:blipFill>
          <p:spPr>
            <a:xfrm>
              <a:off x="34404" y="0"/>
              <a:ext cx="10116383" cy="1202817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1593677" y="316429"/>
              <a:ext cx="7928233" cy="59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5"/>
                </a:lnSpc>
              </a:pPr>
              <a:r>
                <a:rPr lang="en-US" sz="1332" spc="53">
                  <a:solidFill>
                    <a:srgbClr val="545454"/>
                  </a:solidFill>
                  <a:latin typeface="Montserrat Light"/>
                </a:rPr>
                <a:t>Business does not have to be based in AZ; they just must have an AZ state tax liability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93175" y="333867"/>
              <a:ext cx="1169619" cy="605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74"/>
                </a:lnSpc>
              </a:pPr>
              <a:r>
                <a:rPr lang="en-US" sz="3108" spc="217">
                  <a:solidFill>
                    <a:srgbClr val="EA6D1F"/>
                  </a:solidFill>
                  <a:latin typeface="Montserrat Classic Bold"/>
                </a:rPr>
                <a:t>01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44055" b="44055"/>
            <a:stretch>
              <a:fillRect/>
            </a:stretch>
          </p:blipFill>
          <p:spPr>
            <a:xfrm>
              <a:off x="34404" y="1482217"/>
              <a:ext cx="10116383" cy="1202817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593677" y="1798646"/>
              <a:ext cx="7928233" cy="59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5"/>
                </a:lnSpc>
              </a:pPr>
              <a:r>
                <a:rPr lang="en-US" sz="1332" spc="53">
                  <a:solidFill>
                    <a:srgbClr val="545454"/>
                  </a:solidFill>
                  <a:latin typeface="Montserrat Light"/>
                </a:rPr>
                <a:t>Aggregate contribution (minimum donation) is $5,000. Max donation is generally limited to an entity’s Arizona tax liability.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93175" y="1816084"/>
              <a:ext cx="1169619" cy="605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74"/>
                </a:lnSpc>
              </a:pPr>
              <a:r>
                <a:rPr lang="en-US" sz="3108" spc="217">
                  <a:solidFill>
                    <a:srgbClr val="EA6D1F"/>
                  </a:solidFill>
                  <a:latin typeface="Montserrat Classic Bold"/>
                </a:rPr>
                <a:t>02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44055" b="44055"/>
            <a:stretch>
              <a:fillRect/>
            </a:stretch>
          </p:blipFill>
          <p:spPr>
            <a:xfrm>
              <a:off x="0" y="2964434"/>
              <a:ext cx="10116383" cy="1202817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1559273" y="3280864"/>
              <a:ext cx="7928233" cy="59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5"/>
                </a:lnSpc>
              </a:pPr>
              <a:r>
                <a:rPr lang="en-US" sz="1332" spc="53">
                  <a:solidFill>
                    <a:srgbClr val="545454"/>
                  </a:solidFill>
                  <a:latin typeface="Montserrat Light"/>
                </a:rPr>
                <a:t>Unused credits can be carried forward for five years. Check with your tax pro!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58771" y="3298301"/>
              <a:ext cx="1169619" cy="605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74"/>
                </a:lnSpc>
              </a:pPr>
              <a:r>
                <a:rPr lang="en-US" sz="3108" spc="217">
                  <a:solidFill>
                    <a:srgbClr val="EA6D1F"/>
                  </a:solidFill>
                  <a:latin typeface="Montserrat Classic Bold"/>
                </a:rPr>
                <a:t>03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44055" b="44055"/>
            <a:stretch>
              <a:fillRect/>
            </a:stretch>
          </p:blipFill>
          <p:spPr>
            <a:xfrm>
              <a:off x="34404" y="4408552"/>
              <a:ext cx="10116383" cy="1202817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1593677" y="4877337"/>
              <a:ext cx="7928233" cy="288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5"/>
                </a:lnSpc>
              </a:pPr>
              <a:r>
                <a:rPr lang="en-US" sz="1332" spc="53">
                  <a:solidFill>
                    <a:srgbClr val="545454"/>
                  </a:solidFill>
                  <a:latin typeface="Montserrat Light"/>
                </a:rPr>
                <a:t>Corporate Deadline: June 30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93175" y="4742418"/>
              <a:ext cx="1169619" cy="605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74"/>
                </a:lnSpc>
              </a:pPr>
              <a:r>
                <a:rPr lang="en-US" sz="3108" spc="217">
                  <a:solidFill>
                    <a:srgbClr val="EA6D1F"/>
                  </a:solidFill>
                  <a:latin typeface="Montserrat Classic Bold"/>
                </a:rPr>
                <a:t>04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67470" y="1684022"/>
            <a:ext cx="7670582" cy="46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3140" spc="219">
                <a:solidFill>
                  <a:srgbClr val="EA6D1F"/>
                </a:solidFill>
                <a:latin typeface="Montserrat Classic Bold"/>
              </a:rPr>
              <a:t>MORE DETAILS.....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7470" y="1452755"/>
            <a:ext cx="7613091" cy="285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93273" y="2351529"/>
            <a:ext cx="7587287" cy="902113"/>
            <a:chOff x="0" y="0"/>
            <a:chExt cx="10116383" cy="120281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055" b="44055"/>
            <a:stretch>
              <a:fillRect/>
            </a:stretch>
          </p:blipFill>
          <p:spPr>
            <a:xfrm>
              <a:off x="0" y="0"/>
              <a:ext cx="10116383" cy="1202817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272316" y="291023"/>
              <a:ext cx="9536929" cy="621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5"/>
                </a:lnSpc>
              </a:pPr>
              <a:r>
                <a:rPr lang="en-US" sz="1332" spc="53">
                  <a:solidFill>
                    <a:srgbClr val="545454"/>
                  </a:solidFill>
                  <a:latin typeface="Montserrat Light Bold"/>
                </a:rPr>
                <a:t>Complete a simple form with one of the following School Tuition Organizations (STO) by June 30th. Choose from our STO Partners below: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67470" y="1684022"/>
            <a:ext cx="7670582" cy="46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3140" spc="219">
                <a:solidFill>
                  <a:srgbClr val="EA6D1F"/>
                </a:solidFill>
                <a:latin typeface="Montserrat Classic Bold"/>
              </a:rPr>
              <a:t>HOW TO DONATE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67470" y="3587017"/>
            <a:ext cx="7613090" cy="3144488"/>
            <a:chOff x="0" y="0"/>
            <a:chExt cx="10150787" cy="419265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055" b="44055"/>
            <a:stretch>
              <a:fillRect/>
            </a:stretch>
          </p:blipFill>
          <p:spPr>
            <a:xfrm>
              <a:off x="34404" y="0"/>
              <a:ext cx="10116383" cy="120281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055" b="44055"/>
            <a:stretch>
              <a:fillRect/>
            </a:stretch>
          </p:blipFill>
          <p:spPr>
            <a:xfrm>
              <a:off x="0" y="1545717"/>
              <a:ext cx="10116383" cy="120281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055" b="44055"/>
            <a:stretch>
              <a:fillRect/>
            </a:stretch>
          </p:blipFill>
          <p:spPr>
            <a:xfrm>
              <a:off x="34404" y="2989834"/>
              <a:ext cx="10116383" cy="1202817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306721" y="1720343"/>
              <a:ext cx="8771118" cy="30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5"/>
                </a:lnSpc>
              </a:pPr>
              <a:r>
                <a:rPr lang="en-US" sz="1332" spc="53">
                  <a:solidFill>
                    <a:srgbClr val="EA6D1F"/>
                  </a:solidFill>
                  <a:latin typeface="Montserrat Light Bold"/>
                </a:rPr>
                <a:t>CATHOLIC EDUCATION ARIZONA - catholiceducationarizona.org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06721" y="3164459"/>
              <a:ext cx="7928233" cy="302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5"/>
                </a:lnSpc>
              </a:pPr>
              <a:r>
                <a:rPr lang="en-US" sz="1332" spc="53">
                  <a:solidFill>
                    <a:srgbClr val="EA6D1F"/>
                  </a:solidFill>
                  <a:latin typeface="Montserrat Light Bold"/>
                </a:rPr>
                <a:t>ARIZONA EDUCATION SCHOLARSHIP FUND - apesg.org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06721" y="2039895"/>
              <a:ext cx="7928233" cy="302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5"/>
                </a:lnSpc>
              </a:pPr>
              <a:r>
                <a:rPr lang="en-US" sz="1332" spc="53">
                  <a:solidFill>
                    <a:srgbClr val="545454"/>
                  </a:solidFill>
                  <a:latin typeface="Montserrat Light Bold"/>
                </a:rPr>
                <a:t>Deb Preach - dpreach@cea.org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06721" y="853597"/>
              <a:ext cx="7928233" cy="288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5"/>
                </a:lnSpc>
              </a:pPr>
              <a:r>
                <a:rPr lang="en-US" sz="1332" spc="53">
                  <a:solidFill>
                    <a:srgbClr val="545454"/>
                  </a:solidFill>
                  <a:latin typeface="Montserrat Light"/>
                </a:rPr>
                <a:t>(602) 264-5291 x6500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19421" y="2364402"/>
              <a:ext cx="7928233" cy="288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5"/>
                </a:lnSpc>
              </a:pPr>
              <a:r>
                <a:rPr lang="en-US" sz="1332" spc="53">
                  <a:solidFill>
                    <a:srgbClr val="545454"/>
                  </a:solidFill>
                  <a:latin typeface="Montserrat Light"/>
                </a:rPr>
                <a:t>(602) 218-6542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19421" y="3488967"/>
              <a:ext cx="7928233" cy="302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5"/>
                </a:lnSpc>
              </a:pPr>
              <a:r>
                <a:rPr lang="en-US" sz="1332" spc="53">
                  <a:solidFill>
                    <a:srgbClr val="545454"/>
                  </a:solidFill>
                  <a:latin typeface="Montserrat Light Bold"/>
                </a:rPr>
                <a:t>Richard Doe - richard@apesf.org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19421" y="3837177"/>
              <a:ext cx="7928233" cy="288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5"/>
                </a:lnSpc>
              </a:pPr>
              <a:r>
                <a:rPr lang="en-US" sz="1332" spc="53">
                  <a:solidFill>
                    <a:srgbClr val="545454"/>
                  </a:solidFill>
                  <a:latin typeface="Montserrat Light"/>
                </a:rPr>
                <a:t>(480) 264-3290</a:t>
              </a:r>
            </a:p>
          </p:txBody>
        </p:sp>
      </p:grpSp>
      <p:pic>
        <p:nvPicPr>
          <p:cNvPr id="23" name="Picture 3" descr="A black and blue sign with white text&#10;&#10;Description automatically generated">
            <a:extLst>
              <a:ext uri="{FF2B5EF4-FFF2-40B4-BE49-F238E27FC236}">
                <a16:creationId xmlns:a16="http://schemas.microsoft.com/office/drawing/2014/main" id="{E571313B-86A9-457F-E7B3-A70DAD6B63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7470" y="456111"/>
            <a:ext cx="2110610" cy="844244"/>
          </a:xfrm>
          <a:prstGeom prst="rect">
            <a:avLst/>
          </a:prstGeom>
        </p:spPr>
      </p:pic>
      <p:sp>
        <p:nvSpPr>
          <p:cNvPr id="21" name="TextBox 19">
            <a:extLst>
              <a:ext uri="{FF2B5EF4-FFF2-40B4-BE49-F238E27FC236}">
                <a16:creationId xmlns:a16="http://schemas.microsoft.com/office/drawing/2014/main" id="{91AE0D46-7034-2EFC-E641-60FD6AA4D5F9}"/>
              </a:ext>
            </a:extLst>
          </p:cNvPr>
          <p:cNvSpPr txBox="1"/>
          <p:nvPr/>
        </p:nvSpPr>
        <p:spPr>
          <a:xfrm>
            <a:off x="1330228" y="3990629"/>
            <a:ext cx="5946175" cy="226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5"/>
              </a:lnSpc>
            </a:pPr>
            <a:r>
              <a:rPr lang="en-US" sz="1300" spc="53" dirty="0">
                <a:solidFill>
                  <a:srgbClr val="545454"/>
                </a:solidFill>
                <a:latin typeface="Montserrat Light Bold"/>
              </a:rPr>
              <a:t>Dawn Kennedy– dkennedy@brophyprep.org</a:t>
            </a:r>
            <a:endParaRPr lang="en-US" sz="1332" spc="53" dirty="0">
              <a:solidFill>
                <a:srgbClr val="545454"/>
              </a:solidFill>
              <a:latin typeface="Montserrat Light Bold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CD950FD7-C9C5-1E88-CEC4-3BBD0620B6A6}"/>
              </a:ext>
            </a:extLst>
          </p:cNvPr>
          <p:cNvSpPr txBox="1"/>
          <p:nvPr/>
        </p:nvSpPr>
        <p:spPr>
          <a:xfrm>
            <a:off x="1330641" y="3757465"/>
            <a:ext cx="6578338" cy="22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5"/>
              </a:lnSpc>
            </a:pPr>
            <a:r>
              <a:rPr lang="en-US" sz="1300" spc="53" dirty="0">
                <a:solidFill>
                  <a:srgbClr val="EA6D1F"/>
                </a:solidFill>
                <a:latin typeface="Montserrat Light Bold"/>
              </a:rPr>
              <a:t>BROPHY COMMUNITY FOUNDATION – </a:t>
            </a:r>
            <a:r>
              <a:rPr lang="en-US" sz="1300" spc="53" dirty="0">
                <a:solidFill>
                  <a:srgbClr val="EA6D1F"/>
                </a:solidFill>
                <a:latin typeface="Montserrat Light Bold"/>
                <a:ea typeface="+mn-lt"/>
                <a:cs typeface="+mn-lt"/>
              </a:rPr>
              <a:t>brophyprep.org</a:t>
            </a:r>
            <a:endParaRPr lang="en-US" sz="1300" spc="53" dirty="0">
              <a:solidFill>
                <a:srgbClr val="EA6D1F"/>
              </a:solidFill>
              <a:latin typeface="Montserrat Light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7470" y="1452755"/>
            <a:ext cx="7613091" cy="285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7470" y="456111"/>
            <a:ext cx="2110610" cy="84424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93273" y="2351529"/>
            <a:ext cx="7587287" cy="902113"/>
            <a:chOff x="0" y="0"/>
            <a:chExt cx="10116383" cy="120281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44055" b="44055"/>
            <a:stretch>
              <a:fillRect/>
            </a:stretch>
          </p:blipFill>
          <p:spPr>
            <a:xfrm>
              <a:off x="0" y="0"/>
              <a:ext cx="10116383" cy="1202817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272316" y="291023"/>
              <a:ext cx="9536929" cy="621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5"/>
                </a:lnSpc>
              </a:pPr>
              <a:r>
                <a:rPr lang="en-US" sz="1332" spc="53">
                  <a:solidFill>
                    <a:srgbClr val="545454"/>
                  </a:solidFill>
                  <a:latin typeface="Montserrat Light Bold"/>
                </a:rPr>
                <a:t>Please reach out to either of these professionals who have participated in the Corporate Private Education Tax Credit: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67470" y="1684022"/>
            <a:ext cx="8305593" cy="46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3140" spc="219">
                <a:solidFill>
                  <a:srgbClr val="EA6D1F"/>
                </a:solidFill>
                <a:latin typeface="Montserrat Classic Bold"/>
              </a:rPr>
              <a:t>QUESTIONS? ASK A PROFESSIONAL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44055" b="44055"/>
          <a:stretch>
            <a:fillRect/>
          </a:stretch>
        </p:blipFill>
        <p:spPr>
          <a:xfrm>
            <a:off x="1093273" y="3587017"/>
            <a:ext cx="7587287" cy="90211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97510" y="3990448"/>
            <a:ext cx="7889310" cy="233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5"/>
              </a:lnSpc>
            </a:pPr>
            <a:r>
              <a:rPr lang="en-US" sz="1332" spc="53">
                <a:solidFill>
                  <a:srgbClr val="545454"/>
                </a:solidFill>
                <a:latin typeface="Montserrat Light Bold"/>
              </a:rPr>
              <a:t>Steve Barela - DIR. INDIRECT TAXES &amp; TAX POLICY - steve.barela@aps.com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44055" b="44055"/>
          <a:stretch>
            <a:fillRect/>
          </a:stretch>
        </p:blipFill>
        <p:spPr>
          <a:xfrm>
            <a:off x="1067470" y="4746305"/>
            <a:ext cx="7587287" cy="90211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97510" y="3762700"/>
            <a:ext cx="5946175" cy="233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5"/>
              </a:lnSpc>
            </a:pPr>
            <a:r>
              <a:rPr lang="en-US" sz="1332" spc="53">
                <a:solidFill>
                  <a:srgbClr val="EA6D1F"/>
                </a:solidFill>
                <a:latin typeface="Montserrat Light Bold"/>
              </a:rPr>
              <a:t>APS/PINACCLE WEST CAPITAL CORP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7510" y="4870130"/>
            <a:ext cx="6578338" cy="233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5"/>
              </a:lnSpc>
            </a:pPr>
            <a:r>
              <a:rPr lang="en-US" sz="1332" spc="53">
                <a:solidFill>
                  <a:srgbClr val="EA6D1F"/>
                </a:solidFill>
                <a:latin typeface="Montserrat Light Bold"/>
              </a:rPr>
              <a:t>CAMELOT HOMES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7510" y="5109794"/>
            <a:ext cx="5946175" cy="233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5"/>
              </a:lnSpc>
            </a:pPr>
            <a:r>
              <a:rPr lang="en-US" sz="1332" spc="53">
                <a:solidFill>
                  <a:srgbClr val="545454"/>
                </a:solidFill>
                <a:latin typeface="Montserrat Light Bold"/>
              </a:rPr>
              <a:t>Paul Engler - CFO - paul@camelothomes.com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7510" y="4220071"/>
            <a:ext cx="5946175" cy="223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5"/>
              </a:lnSpc>
            </a:pPr>
            <a:r>
              <a:rPr lang="en-US" sz="1332" spc="53">
                <a:solidFill>
                  <a:srgbClr val="545454"/>
                </a:solidFill>
                <a:latin typeface="Montserrat Light"/>
              </a:rPr>
              <a:t>(602) 250-2942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07035" y="5353175"/>
            <a:ext cx="5946175" cy="223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5"/>
              </a:lnSpc>
            </a:pPr>
            <a:r>
              <a:rPr lang="en-US" sz="1332" spc="53">
                <a:solidFill>
                  <a:srgbClr val="545454"/>
                </a:solidFill>
                <a:latin typeface="Montserrat Light"/>
              </a:rPr>
              <a:t>(480) 367-4300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258051"/>
            <a:ext cx="9744539" cy="20596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7470" y="1452755"/>
            <a:ext cx="7613091" cy="285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7470" y="456111"/>
            <a:ext cx="2110610" cy="8442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93273" y="2287372"/>
            <a:ext cx="7587287" cy="1141230"/>
            <a:chOff x="0" y="0"/>
            <a:chExt cx="10116383" cy="152164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42479" b="42479"/>
            <a:stretch>
              <a:fillRect/>
            </a:stretch>
          </p:blipFill>
          <p:spPr>
            <a:xfrm>
              <a:off x="0" y="0"/>
              <a:ext cx="10116383" cy="1521640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272316" y="291023"/>
              <a:ext cx="9536929" cy="939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5"/>
                </a:lnSpc>
              </a:pPr>
              <a:r>
                <a:rPr lang="en-US" sz="1332" spc="53">
                  <a:solidFill>
                    <a:srgbClr val="545454"/>
                  </a:solidFill>
                  <a:latin typeface="Montserrat Light Bold"/>
                </a:rPr>
                <a:t>Boys Hope Girls Hope is not a tax advisor. To learn more, visit the Arizona Department of Revenue and see Charitable Tax Credits for corporations. Please consult your tax professional.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067526" y="5573263"/>
            <a:ext cx="1613035" cy="142921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67470" y="1746753"/>
            <a:ext cx="7557693" cy="467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1"/>
              </a:lnSpc>
            </a:pPr>
            <a:r>
              <a:rPr lang="en-US" sz="3140" spc="219">
                <a:solidFill>
                  <a:srgbClr val="EA6D1F"/>
                </a:solidFill>
                <a:latin typeface="Montserrat Classic Bold"/>
              </a:rPr>
              <a:t>DISCLAIMER: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428655" y="5847423"/>
            <a:ext cx="2800795" cy="880893"/>
            <a:chOff x="0" y="0"/>
            <a:chExt cx="3734394" cy="1174524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57695" y="498851"/>
              <a:ext cx="1092213" cy="176823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301440" y="-28575"/>
              <a:ext cx="3432954" cy="1203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2"/>
                </a:lnSpc>
              </a:pPr>
              <a:r>
                <a:rPr lang="en-US" sz="1308" spc="143">
                  <a:solidFill>
                    <a:srgbClr val="FFFFFF"/>
                  </a:solidFill>
                  <a:latin typeface="Montserrat Light"/>
                </a:rPr>
                <a:t>AMY PFEIFER</a:t>
              </a:r>
            </a:p>
            <a:p>
              <a:pPr>
                <a:lnSpc>
                  <a:spcPts val="1832"/>
                </a:lnSpc>
              </a:pPr>
              <a:r>
                <a:rPr lang="en-US" sz="1308" spc="143">
                  <a:solidFill>
                    <a:srgbClr val="FFFFFF"/>
                  </a:solidFill>
                  <a:latin typeface="Montserrat Light"/>
                </a:rPr>
                <a:t>EXECUTIVE DIRECTOR</a:t>
              </a:r>
            </a:p>
            <a:p>
              <a:pPr>
                <a:lnSpc>
                  <a:spcPts val="1832"/>
                </a:lnSpc>
              </a:pPr>
              <a:r>
                <a:rPr lang="en-US" sz="1308" spc="143">
                  <a:solidFill>
                    <a:srgbClr val="FFFFFF"/>
                  </a:solidFill>
                  <a:latin typeface="Montserrat Light"/>
                </a:rPr>
                <a:t>AFPEIFER@BHGH.ORG</a:t>
              </a:r>
            </a:p>
            <a:p>
              <a:pPr>
                <a:lnSpc>
                  <a:spcPts val="1832"/>
                </a:lnSpc>
              </a:pPr>
              <a:r>
                <a:rPr lang="en-US" sz="1308" spc="143">
                  <a:solidFill>
                    <a:srgbClr val="FFFFFF"/>
                  </a:solidFill>
                  <a:latin typeface="Montserrat Light"/>
                </a:rPr>
                <a:t>(602) 266-4873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26250" y="4253693"/>
            <a:ext cx="7498912" cy="62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35"/>
              </a:lnSpc>
            </a:pPr>
            <a:r>
              <a:rPr lang="en-US" sz="1811" spc="72">
                <a:solidFill>
                  <a:srgbClr val="888888"/>
                </a:solidFill>
                <a:latin typeface="Montserrat Light"/>
              </a:rPr>
              <a:t>To learn more about Boys Hope Girls Hope and how you can support our scholars, please contact Amy Pfeifer.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7470" y="3604928"/>
            <a:ext cx="6946306" cy="233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5"/>
              </a:lnSpc>
            </a:pPr>
            <a:r>
              <a:rPr lang="en-US" sz="1332" spc="53">
                <a:solidFill>
                  <a:srgbClr val="006080"/>
                </a:solidFill>
                <a:latin typeface="Montserrat Light Bold"/>
              </a:rPr>
              <a:t>Boys Hope Girls Hope of Arizona  |  bhghaz.org  |  infoaz@bhgh.org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67470" y="6043952"/>
            <a:ext cx="3147588" cy="497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339" spc="233">
                <a:solidFill>
                  <a:srgbClr val="FFFFFF"/>
                </a:solidFill>
                <a:latin typeface="Montserrat Classic Bold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omments xmlns="3e92cb9c-d069-4ea2-9a22-445fbe968c27" xsi:nil="true"/>
    <_ip_UnifiedCompliancePolicyProperties xmlns="http://schemas.microsoft.com/sharepoint/v3" xsi:nil="true"/>
    <TaxCatchAll xmlns="a6306f40-a308-416c-843f-c0c95631e569" xsi:nil="true"/>
    <lcf76f155ced4ddcb4097134ff3c332f xmlns="3e92cb9c-d069-4ea2-9a22-445fbe968c27">
      <Terms xmlns="http://schemas.microsoft.com/office/infopath/2007/PartnerControls"/>
    </lcf76f155ced4ddcb4097134ff3c332f>
    <TaxKeywordTaxHTField xmlns="a6306f40-a308-416c-843f-c0c95631e569">
      <Terms xmlns="http://schemas.microsoft.com/office/infopath/2007/PartnerControls"/>
    </TaxKeyword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CC2335A411994783FD65250A6C3496" ma:contentTypeVersion="22" ma:contentTypeDescription="Create a new document." ma:contentTypeScope="" ma:versionID="9d03b2de7e014eb69172c6e7a31a5e10">
  <xsd:schema xmlns:xsd="http://www.w3.org/2001/XMLSchema" xmlns:xs="http://www.w3.org/2001/XMLSchema" xmlns:p="http://schemas.microsoft.com/office/2006/metadata/properties" xmlns:ns1="http://schemas.microsoft.com/sharepoint/v3" xmlns:ns2="a6306f40-a308-416c-843f-c0c95631e569" xmlns:ns3="3e92cb9c-d069-4ea2-9a22-445fbe968c27" targetNamespace="http://schemas.microsoft.com/office/2006/metadata/properties" ma:root="true" ma:fieldsID="1dc0f1dc473ffd011be58b51705c3d44" ns1:_="" ns2:_="" ns3:_="">
    <xsd:import namespace="http://schemas.microsoft.com/sharepoint/v3"/>
    <xsd:import namespace="a6306f40-a308-416c-843f-c0c95631e569"/>
    <xsd:import namespace="3e92cb9c-d069-4ea2-9a22-445fbe968c2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Comments" minOccurs="0"/>
                <xsd:element ref="ns2:TaxKeywordTaxHTField" minOccurs="0"/>
                <xsd:element ref="ns2:TaxCatchAll" minOccurs="0"/>
                <xsd:element ref="ns3:MediaLengthInSeconds" minOccurs="0"/>
                <xsd:element ref="ns3:lcf76f155ced4ddcb4097134ff3c332f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06f40-a308-416c-843f-c0c95631e5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9e043499-8448-4463-ac2a-9abcf76ddb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3" nillable="true" ma:displayName="Taxonomy Catch All Column" ma:hidden="true" ma:list="{cc951495-2677-4790-ae3a-42bb0171ef01}" ma:internalName="TaxCatchAll" ma:showField="CatchAllData" ma:web="a6306f40-a308-416c-843f-c0c95631e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2cb9c-d069-4ea2-9a22-445fbe968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20" nillable="true" ma:displayName="Comments" ma:description="Logo, used (yes/no)" ma:format="Dropdown" ma:internalName="Comments">
      <xsd:simpleType>
        <xsd:restriction base="dms:Text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9e043499-8448-4463-ac2a-9abcf76ddb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93B52F-4867-4E5D-AB1D-8935465562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2BA697-4704-4187-AE3D-80BA56557A73}">
  <ds:schemaRefs>
    <ds:schemaRef ds:uri="http://purl.org/dc/elements/1.1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3e92cb9c-d069-4ea2-9a22-445fbe968c27"/>
    <ds:schemaRef ds:uri="a6306f40-a308-416c-843f-c0c95631e569"/>
  </ds:schemaRefs>
</ds:datastoreItem>
</file>

<file path=customXml/itemProps3.xml><?xml version="1.0" encoding="utf-8"?>
<ds:datastoreItem xmlns:ds="http://schemas.openxmlformats.org/officeDocument/2006/customXml" ds:itemID="{791AB835-C6AE-4A2C-8CF1-D3AB298C68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306f40-a308-416c-843f-c0c95631e569"/>
    <ds:schemaRef ds:uri="3e92cb9c-d069-4ea2-9a22-445fbe968c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Custom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Corporate Tax Credit Presentation</dc:title>
  <cp:lastModifiedBy>Marghan Miller</cp:lastModifiedBy>
  <cp:revision>43</cp:revision>
  <dcterms:created xsi:type="dcterms:W3CDTF">2006-08-16T00:00:00Z</dcterms:created>
  <dcterms:modified xsi:type="dcterms:W3CDTF">2023-08-01T16:12:40Z</dcterms:modified>
  <dc:identifier>DAFUroEEkS8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0x010100BCCC2335A411994783FD65250A6C3496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